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88" r:id="rId25"/>
    <p:sldId id="279" r:id="rId26"/>
    <p:sldId id="280" r:id="rId27"/>
    <p:sldId id="281" r:id="rId28"/>
    <p:sldId id="282" r:id="rId29"/>
    <p:sldId id="293" r:id="rId30"/>
    <p:sldId id="294" r:id="rId31"/>
    <p:sldId id="295" r:id="rId32"/>
    <p:sldId id="296" r:id="rId33"/>
    <p:sldId id="283" r:id="rId34"/>
    <p:sldId id="286" r:id="rId35"/>
    <p:sldId id="284" r:id="rId36"/>
    <p:sldId id="287" r:id="rId37"/>
    <p:sldId id="285" r:id="rId38"/>
    <p:sldId id="292" r:id="rId39"/>
    <p:sldId id="289" r:id="rId40"/>
    <p:sldId id="290" r:id="rId41"/>
    <p:sldId id="291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22" autoAdjust="0"/>
  </p:normalViewPr>
  <p:slideViewPr>
    <p:cSldViewPr>
      <p:cViewPr varScale="1">
        <p:scale>
          <a:sx n="51" d="100"/>
          <a:sy n="51" d="100"/>
        </p:scale>
        <p:origin x="-17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713F9-554A-4040-A802-5BC12BE97454}" type="datetimeFigureOut">
              <a:rPr lang="es-ES" smtClean="0"/>
              <a:t>18/11/2021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AE914-6D39-420A-A780-AF9ED29BF5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029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VALORACIÓN</a:t>
            </a:r>
            <a:r>
              <a:rPr lang="es-ES" baseline="0" dirty="0" smtClean="0"/>
              <a:t> BIENESTAR FETAL CON REGISTRO CARDIOTOPOGRÁFICO????</a:t>
            </a:r>
          </a:p>
          <a:p>
            <a:endParaRPr lang="es-ES" baseline="0" dirty="0" smtClean="0"/>
          </a:p>
          <a:p>
            <a:r>
              <a:rPr lang="es-ES" baseline="0" dirty="0" smtClean="0"/>
              <a:t>VALORACIÓN INICIAL RN?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RNT? : los </a:t>
            </a:r>
            <a:r>
              <a:rPr lang="es-ES" baseline="0" dirty="0" err="1" smtClean="0"/>
              <a:t>pretérminos</a:t>
            </a:r>
            <a:r>
              <a:rPr lang="es-ES" baseline="0" dirty="0" smtClean="0"/>
              <a:t> necesitarán medidas por nuestra parte.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Respira/llora?:  el llanto es el mejor indicativo de una respiración eficaz.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Buen tono ms?: la </a:t>
            </a:r>
            <a:r>
              <a:rPr lang="es-ES" baseline="0" dirty="0" err="1" smtClean="0"/>
              <a:t>hipotonia</a:t>
            </a:r>
            <a:r>
              <a:rPr lang="es-ES" baseline="0" dirty="0" smtClean="0"/>
              <a:t> puede ser signo de asfixia y daño del RN.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E914-6D39-420A-A780-AF9ED29BF5B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251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Volver a posicionar cabeza</a:t>
            </a:r>
          </a:p>
          <a:p>
            <a:r>
              <a:rPr lang="es-ES" dirty="0" smtClean="0"/>
              <a:t>Que</a:t>
            </a:r>
            <a:r>
              <a:rPr lang="es-ES" baseline="0" dirty="0" smtClean="0"/>
              <a:t> no haya obstrucción</a:t>
            </a:r>
          </a:p>
          <a:p>
            <a:r>
              <a:rPr lang="es-ES" baseline="0" dirty="0" smtClean="0"/>
              <a:t>Buen sellado…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E914-6D39-420A-A780-AF9ED29BF5B5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222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Los tubos con balón</a:t>
            </a:r>
            <a:r>
              <a:rPr lang="es-ES" baseline="0" dirty="0" smtClean="0"/>
              <a:t> no están recomendado en </a:t>
            </a:r>
            <a:r>
              <a:rPr lang="es-ES" baseline="0" dirty="0" err="1" smtClean="0"/>
              <a:t>pretérminos</a:t>
            </a:r>
            <a:r>
              <a:rPr lang="es-ES" baseline="0" dirty="0" smtClean="0"/>
              <a:t> y en RN a término no se suelen emplear porque puede producir daño isquémico del tejido laríngeo y estenosis secundaria.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E914-6D39-420A-A780-AF9ED29BF5B5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712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IOT</a:t>
            </a:r>
            <a:r>
              <a:rPr lang="es-ES" baseline="0" dirty="0" smtClean="0"/>
              <a:t> puede ser imposible </a:t>
            </a:r>
            <a:r>
              <a:rPr lang="es-ES" baseline="0" dirty="0" err="1" smtClean="0"/>
              <a:t>pq</a:t>
            </a:r>
            <a:r>
              <a:rPr lang="es-ES" baseline="0" dirty="0" smtClean="0"/>
              <a:t> haya </a:t>
            </a:r>
            <a:r>
              <a:rPr lang="es-ES" baseline="0" dirty="0" err="1" smtClean="0"/>
              <a:t>anomalia</a:t>
            </a:r>
            <a:r>
              <a:rPr lang="es-ES" baseline="0" dirty="0" smtClean="0"/>
              <a:t> en </a:t>
            </a:r>
            <a:r>
              <a:rPr lang="es-ES" baseline="0" dirty="0" err="1" smtClean="0"/>
              <a:t>v.a.</a:t>
            </a:r>
            <a:r>
              <a:rPr lang="es-ES" baseline="0" dirty="0" smtClean="0"/>
              <a:t> o no tenga material para intubar o el personal no tenga experiencia.</a:t>
            </a:r>
          </a:p>
          <a:p>
            <a:r>
              <a:rPr lang="es-ES" baseline="0" dirty="0" smtClean="0"/>
              <a:t>No hay tamaños más pequeños que la mascarilla número 1 por eso está indicado para mayores de 34 </a:t>
            </a:r>
            <a:r>
              <a:rPr lang="es-ES" baseline="0" dirty="0" err="1" smtClean="0"/>
              <a:t>sem</a:t>
            </a:r>
            <a:r>
              <a:rPr lang="es-ES" baseline="0" dirty="0" smtClean="0"/>
              <a:t> o kilo y medio o dos kg.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E914-6D39-420A-A780-AF9ED29BF5B5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996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Un</a:t>
            </a:r>
            <a:r>
              <a:rPr lang="es-ES" baseline="0" dirty="0" smtClean="0"/>
              <a:t> cambio del 2020 es cuando a pesar de </a:t>
            </a:r>
            <a:r>
              <a:rPr lang="es-ES" baseline="0" dirty="0" err="1" smtClean="0"/>
              <a:t>obtimizar</a:t>
            </a:r>
            <a:r>
              <a:rPr lang="es-ES" baseline="0" dirty="0" smtClean="0"/>
              <a:t> la </a:t>
            </a:r>
            <a:r>
              <a:rPr lang="es-ES" baseline="0" dirty="0" err="1" smtClean="0"/>
              <a:t>via</a:t>
            </a:r>
            <a:r>
              <a:rPr lang="es-ES" baseline="0" dirty="0" smtClean="0"/>
              <a:t> aérea, la </a:t>
            </a:r>
            <a:r>
              <a:rPr lang="es-ES" baseline="0" dirty="0" err="1" smtClean="0"/>
              <a:t>fc</a:t>
            </a:r>
            <a:r>
              <a:rPr lang="es-ES" baseline="0" dirty="0" smtClean="0"/>
              <a:t> es &lt; 60 y empezamos compresiones, </a:t>
            </a:r>
            <a:r>
              <a:rPr lang="es-ES" b="1" u="sng" baseline="0" dirty="0" smtClean="0"/>
              <a:t>la FiO2 será inicialmente del 100% y luego ir disminuyendo ajustando según </a:t>
            </a:r>
            <a:r>
              <a:rPr lang="es-ES" b="1" u="sng" baseline="0" dirty="0" err="1" smtClean="0"/>
              <a:t>pulsioximetría</a:t>
            </a:r>
            <a:r>
              <a:rPr lang="es-ES" b="1" u="sng" baseline="0" dirty="0" smtClean="0"/>
              <a:t>. </a:t>
            </a:r>
            <a:endParaRPr lang="es-ES" b="1" u="sng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E914-6D39-420A-A780-AF9ED29BF5B5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349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Si en un prematuro un dedo</a:t>
            </a:r>
            <a:r>
              <a:rPr lang="es-ES" baseline="0" dirty="0" smtClean="0"/>
              <a:t> sobre otro. Si es un término uno al lado del otro.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E914-6D39-420A-A780-AF9ED29BF5B5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492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coordinación deberá mantenerse incluso intubado (único caso en </a:t>
            </a:r>
            <a:r>
              <a:rPr lang="es-ES" dirty="0" err="1" smtClean="0"/>
              <a:t>sva</a:t>
            </a:r>
            <a:r>
              <a:rPr lang="es-ES" dirty="0" smtClean="0"/>
              <a:t> que hay que mantener esa</a:t>
            </a:r>
            <a:r>
              <a:rPr lang="es-ES" baseline="0" dirty="0" smtClean="0"/>
              <a:t> coordinación incluso intubado. Ello es </a:t>
            </a:r>
            <a:r>
              <a:rPr lang="es-ES" baseline="0" dirty="0" err="1" smtClean="0"/>
              <a:t>pq</a:t>
            </a:r>
            <a:r>
              <a:rPr lang="es-ES" baseline="0" dirty="0" smtClean="0"/>
              <a:t> hay que dar prioridad a la ventilación, si ventilamos con las compresiones </a:t>
            </a:r>
            <a:r>
              <a:rPr lang="es-ES" baseline="0" dirty="0" err="1" smtClean="0"/>
              <a:t>dificilmente</a:t>
            </a:r>
            <a:r>
              <a:rPr lang="es-ES" baseline="0" dirty="0" smtClean="0"/>
              <a:t> podrá entrar aire, así con la coordinación permitimos que el aire entre más </a:t>
            </a:r>
            <a:r>
              <a:rPr lang="es-ES" baseline="0" dirty="0" err="1" smtClean="0"/>
              <a:t>facilmente</a:t>
            </a:r>
            <a:r>
              <a:rPr lang="es-ES" baseline="0" dirty="0" smtClean="0"/>
              <a:t>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E914-6D39-420A-A780-AF9ED29BF5B5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007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E914-6D39-420A-A780-AF9ED29BF5B5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983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E914-6D39-420A-A780-AF9ED29BF5B5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1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E914-6D39-420A-A780-AF9ED29BF5B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927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E914-6D39-420A-A780-AF9ED29BF5B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92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</a:t>
            </a:r>
            <a:r>
              <a:rPr lang="es-ES" baseline="0" dirty="0" smtClean="0"/>
              <a:t> LOS LATERALES NOS RECUERDAN MANTENER EN TODO MOMENTO UNA NORMOTERMIA (36,5-37,5ºc) y  VALORAR SIEMPRE EL SOLICITAR AYUDA (¿BUSCA PEDIATRIA/GINE/MATRONA?).</a:t>
            </a:r>
          </a:p>
          <a:p>
            <a:endParaRPr lang="es-ES" dirty="0" smtClean="0"/>
          </a:p>
          <a:p>
            <a:r>
              <a:rPr lang="es-ES" dirty="0" smtClean="0"/>
              <a:t>ES LA ASISTENCIA A LA</a:t>
            </a:r>
            <a:r>
              <a:rPr lang="es-ES" baseline="0" dirty="0" smtClean="0"/>
              <a:t> TRANSICIÓN NORMAL: 90-95%.</a:t>
            </a:r>
          </a:p>
          <a:p>
            <a:r>
              <a:rPr lang="es-ES" baseline="0" dirty="0" smtClean="0"/>
              <a:t>UN 5-10% VAN A NECESITAR MEDIDAS DE REANIMACIÓN.</a:t>
            </a:r>
          </a:p>
          <a:p>
            <a:r>
              <a:rPr lang="es-ES" baseline="0" dirty="0" smtClean="0"/>
              <a:t>Y EN UN 1% SE REALIZARÁ EL ALGORITMO COMPLETO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E914-6D39-420A-A780-AF9ED29BF5B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37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PARTE</a:t>
            </a:r>
            <a:r>
              <a:rPr lang="es-ES" baseline="0" dirty="0" smtClean="0"/>
              <a:t> FUNDAMENTAL DE REANIMACIÓN.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E914-6D39-420A-A780-AF9ED29BF5B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85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PARTE</a:t>
            </a:r>
            <a:r>
              <a:rPr lang="es-ES" baseline="0" dirty="0" smtClean="0"/>
              <a:t> FUNDAMENTAL DE REANIMACIÓN.</a:t>
            </a:r>
          </a:p>
          <a:p>
            <a:r>
              <a:rPr lang="es-ES" baseline="0" dirty="0" smtClean="0"/>
              <a:t>EN ESTE MINUTO DE ORO HAREMOS: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LAS 3 PREGUNTAS.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MEDIDAS ESTABILIZACIÓN INICIAL.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VALORAR FC Y RESPIRACIÓN.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VALORAR NECESIDAD DE VENTILACIÓN CON PRESIÓN POSITIVA (CPAP).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E914-6D39-420A-A780-AF9ED29BF5B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85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Si las 3 preguntas son afirmativas llevaremos el RN con la madre (piel</a:t>
            </a:r>
            <a:r>
              <a:rPr lang="es-ES" baseline="0" dirty="0" smtClean="0"/>
              <a:t> con piel) y retrasaremos el pinzamiento del cordón, 30-60 </a:t>
            </a:r>
            <a:r>
              <a:rPr lang="es-ES" baseline="0" dirty="0" err="1" smtClean="0"/>
              <a:t>seg</a:t>
            </a:r>
            <a:r>
              <a:rPr lang="es-ES" baseline="0" dirty="0" smtClean="0"/>
              <a:t>, aunque cada vez más las guías se decantan más por los 60 </a:t>
            </a:r>
            <a:r>
              <a:rPr lang="es-ES" baseline="0" dirty="0" err="1" smtClean="0"/>
              <a:t>seg</a:t>
            </a:r>
            <a:r>
              <a:rPr lang="es-ES" baseline="0" dirty="0" smtClean="0"/>
              <a:t> y siempre que no se requieran medidas inmediatas. </a:t>
            </a:r>
          </a:p>
          <a:p>
            <a:r>
              <a:rPr lang="es-ES" baseline="0" dirty="0" smtClean="0"/>
              <a:t>Haremos cuidados de rutina: calor, asegurar vía aérea y evaluación continua. FAVORECER VÍNCULO. (Aplazar actuaciones no urgentes como el peso, longitud, administración profilaxis…).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E914-6D39-420A-A780-AF9ED29BF5B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063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Medidas estabilización.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Calor. Mantener </a:t>
            </a:r>
            <a:r>
              <a:rPr lang="es-ES" dirty="0" err="1" smtClean="0"/>
              <a:t>normotermia</a:t>
            </a:r>
            <a:r>
              <a:rPr lang="es-ES" dirty="0" smtClean="0"/>
              <a:t>. Evitar hipo</a:t>
            </a:r>
            <a:r>
              <a:rPr lang="es-ES" baseline="0" dirty="0" smtClean="0"/>
              <a:t> e hipertermia, asociadas a mal pronóstico.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Posicionar cabeza (posición olfateo) y abrir </a:t>
            </a:r>
            <a:r>
              <a:rPr lang="es-ES" baseline="0" dirty="0" err="1" smtClean="0"/>
              <a:t>v.a.</a:t>
            </a:r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/>
              <a:t>Aspirar sólo si es necesario, no hacerlo de rutina. Primero por boca y luego nariz, menos de 5 </a:t>
            </a:r>
            <a:r>
              <a:rPr lang="es-ES" baseline="0" dirty="0" err="1" smtClean="0"/>
              <a:t>seg</a:t>
            </a:r>
            <a:r>
              <a:rPr lang="es-ES" baseline="0" dirty="0" smtClean="0"/>
              <a:t> y con </a:t>
            </a:r>
            <a:r>
              <a:rPr lang="es-ES" baseline="0" dirty="0" err="1" smtClean="0"/>
              <a:t>pr</a:t>
            </a:r>
            <a:r>
              <a:rPr lang="es-ES" baseline="0" dirty="0" smtClean="0"/>
              <a:t> &lt; 100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Secar y estimular.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Reposicionar la cabeza.</a:t>
            </a:r>
          </a:p>
          <a:p>
            <a:pPr marL="171450" indent="-171450">
              <a:buFontTx/>
              <a:buChar char="-"/>
            </a:pPr>
            <a:endParaRPr lang="es-ES" dirty="0" smtClean="0"/>
          </a:p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E914-6D39-420A-A780-AF9ED29BF5B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578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Los</a:t>
            </a:r>
            <a:r>
              <a:rPr lang="es-ES" baseline="0" dirty="0" smtClean="0"/>
              <a:t> objetivos de SAT según tiempo de vida han cambiado en el 2020, han subido los rangos </a:t>
            </a:r>
            <a:r>
              <a:rPr lang="es-ES" baseline="0" dirty="0" err="1" smtClean="0"/>
              <a:t>pq</a:t>
            </a:r>
            <a:r>
              <a:rPr lang="es-ES" baseline="0" dirty="0" smtClean="0"/>
              <a:t> han visto que saturaciones más bajas están asociadas a peor pronóstico.</a:t>
            </a:r>
          </a:p>
          <a:p>
            <a:endParaRPr lang="es-ES" baseline="0" dirty="0" smtClean="0"/>
          </a:p>
          <a:p>
            <a:r>
              <a:rPr lang="es-ES" baseline="0" dirty="0" smtClean="0"/>
              <a:t>En el </a:t>
            </a:r>
            <a:r>
              <a:rPr lang="es-ES" baseline="0" dirty="0" err="1" smtClean="0"/>
              <a:t>ambú</a:t>
            </a:r>
            <a:r>
              <a:rPr lang="es-ES" baseline="0" dirty="0" smtClean="0"/>
              <a:t> podemos tener una válvula de PEEP (roja) y de PIP .</a:t>
            </a:r>
          </a:p>
          <a:p>
            <a:r>
              <a:rPr lang="es-ES" baseline="0" dirty="0" smtClean="0"/>
              <a:t>La </a:t>
            </a:r>
            <a:r>
              <a:rPr lang="es-ES" baseline="0" dirty="0" err="1" smtClean="0"/>
              <a:t>válcula</a:t>
            </a:r>
            <a:r>
              <a:rPr lang="es-ES" baseline="0" dirty="0" smtClean="0"/>
              <a:t> de escape a 40 </a:t>
            </a:r>
            <a:r>
              <a:rPr lang="es-ES" baseline="0" dirty="0" err="1" smtClean="0"/>
              <a:t>mmHg</a:t>
            </a:r>
            <a:r>
              <a:rPr lang="es-ES" baseline="0" dirty="0" smtClean="0"/>
              <a:t> debe estar siempre abierta para no provocar un neumotórax.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E914-6D39-420A-A780-AF9ED29BF5B5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08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8591-5DF5-487C-BB89-BA6F0B4874B6}" type="datetime1">
              <a:rPr lang="es-ES" smtClean="0"/>
              <a:t>18/11/2021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5B3B-AA73-4B72-8F63-F765AA321ED2}" type="datetime1">
              <a:rPr lang="es-ES" smtClean="0"/>
              <a:t>18/11/2021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9195-D803-41E3-A314-096E1D24DC44}" type="datetime1">
              <a:rPr lang="es-ES" smtClean="0"/>
              <a:t>18/11/2021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18/11/2021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8866-42EC-4FE3-9671-DFAA4CCD3978}" type="datetime1">
              <a:rPr lang="es-ES" smtClean="0"/>
              <a:t>18/11/2021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1026-534D-49DC-9B11-3F8E5E522798}" type="datetime1">
              <a:rPr lang="es-ES" smtClean="0"/>
              <a:t>18/11/2021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E04D-3B7B-4464-990E-FB74D0392BF3}" type="datetime1">
              <a:rPr lang="es-ES" smtClean="0"/>
              <a:t>18/11/2021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EF0-6299-43BA-AE85-D0B70B70B90E}" type="datetime1">
              <a:rPr lang="es-ES" smtClean="0"/>
              <a:t>18/11/2021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C0AE-0123-4B84-B2B3-65119C49B6AB}" type="datetime1">
              <a:rPr lang="es-ES" smtClean="0"/>
              <a:t>18/11/2021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8B4A-3F27-413D-8007-8DAF364C4984}" type="datetime1">
              <a:rPr lang="es-ES" smtClean="0"/>
              <a:t>18/11/2021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888-9E2D-4454-8C4C-81ABF8AA08A6}" type="datetime1">
              <a:rPr lang="es-ES" smtClean="0"/>
              <a:t>18/11/2021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C6787A-061A-4992-B9E6-66665F788B4C}" type="datetime1">
              <a:rPr lang="es-ES" smtClean="0"/>
              <a:t>18/11/2021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14.jpe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ASISTENCIA A LA TRANSICIÓN Y REANIMACIÓN DEL RECIEN NACIDO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59832" y="5301208"/>
            <a:ext cx="5328264" cy="1064560"/>
          </a:xfrm>
        </p:spPr>
        <p:txBody>
          <a:bodyPr/>
          <a:lstStyle/>
          <a:p>
            <a:r>
              <a:rPr lang="es-ES" dirty="0" smtClean="0"/>
              <a:t>Marta Gil Gallego </a:t>
            </a:r>
          </a:p>
          <a:p>
            <a:r>
              <a:rPr lang="es-ES" dirty="0" smtClean="0"/>
              <a:t>Médico UME 3.2 Herrera del Duque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F526-C149-4481-A9B2-409CDAEBDFD3}" type="datetime1">
              <a:rPr lang="es-ES" smtClean="0"/>
              <a:t>18/11/2021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8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</a:t>
            </a:fld>
            <a:endParaRPr lang="es-ES"/>
          </a:p>
        </p:txBody>
      </p:sp>
      <p:pic>
        <p:nvPicPr>
          <p:cNvPr id="6146" name="Picture 2" descr="C:\Users\MARTA\Desktop\HERRERA 112\SESIONES HERRERA\SVA RN 90-95%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7" y="1556791"/>
            <a:ext cx="8568952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71600" y="548680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u="sng" dirty="0" smtClean="0">
                <a:solidFill>
                  <a:schemeClr val="tx2"/>
                </a:solidFill>
                <a:latin typeface="Comic Sans MS" pitchFamily="66" charset="0"/>
              </a:rPr>
              <a:t>MINUTO DE ORO </a:t>
            </a:r>
            <a:r>
              <a:rPr lang="es-ES" sz="2400" b="1" u="sng" dirty="0" smtClean="0">
                <a:solidFill>
                  <a:schemeClr val="tx2"/>
                </a:solidFill>
                <a:latin typeface="Comic Sans MS" pitchFamily="66" charset="0"/>
              </a:rPr>
              <a:t>(90-95%)</a:t>
            </a:r>
            <a:endParaRPr lang="es-ES" sz="24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91680" y="1988840"/>
            <a:ext cx="2088232" cy="5760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691680" y="2708920"/>
            <a:ext cx="2088232" cy="5040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907704" y="3284984"/>
            <a:ext cx="1728192" cy="3600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499992" y="3700263"/>
            <a:ext cx="1368152" cy="304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816" y="1556791"/>
            <a:ext cx="4496648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3182420"/>
            <a:ext cx="2052736" cy="148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8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</a:t>
            </a:fld>
            <a:endParaRPr lang="es-ES"/>
          </a:p>
        </p:txBody>
      </p:sp>
      <p:pic>
        <p:nvPicPr>
          <p:cNvPr id="7" name="Picture 2" descr="C:\Users\MARTA\Desktop\HERRERA 112\SESIONES HERRERA\SVA RN 90-95% - copia.jpeg 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957593" cy="19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355976" y="2955950"/>
            <a:ext cx="4608512" cy="1477328"/>
          </a:xfrm>
          <a:prstGeom prst="rect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PINZAMIENTO TARDÍO DEL CORDÓN</a:t>
            </a:r>
            <a:r>
              <a:rPr lang="es-E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30 – 60 segundos.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Siempre que no se requiera medidas inmediatas.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427984" y="4509120"/>
            <a:ext cx="4104456" cy="1477328"/>
          </a:xfrm>
          <a:prstGeom prst="rect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FAVORECER VÍNCULO</a:t>
            </a:r>
            <a:r>
              <a:rPr lang="es-ES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Contacto piel con piel inmediato.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Respetar reflejos primarios del RN.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Favorecer agarre.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Evitar sondajes.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55950"/>
            <a:ext cx="3240360" cy="32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4" y="1055886"/>
            <a:ext cx="704850" cy="514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559" y="997455"/>
            <a:ext cx="4670921" cy="4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</a:t>
            </a:fld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105727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MARTA\Desktop\HERRERA 112\SESIONES HERRERA\SVA RN 90-95% - copia.jpeg 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9" y="980728"/>
            <a:ext cx="7620398" cy="19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33909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55950"/>
            <a:ext cx="4549527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42" y="2955950"/>
            <a:ext cx="4450269" cy="349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16" y="2944530"/>
            <a:ext cx="44672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05" y="2826271"/>
            <a:ext cx="448627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9"/>
            <a:ext cx="462153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8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3850"/>
            <a:ext cx="8352928" cy="46434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67544" y="692696"/>
            <a:ext cx="7954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chemeClr val="tx2"/>
                </a:solidFill>
                <a:latin typeface="Comic Sans MS" pitchFamily="66" charset="0"/>
              </a:rPr>
              <a:t>SVA Neonatal. MINUTO </a:t>
            </a:r>
            <a:r>
              <a:rPr lang="es-ES" sz="2800" b="1" u="sng" dirty="0">
                <a:solidFill>
                  <a:schemeClr val="tx2"/>
                </a:solidFill>
                <a:latin typeface="Comic Sans MS" pitchFamily="66" charset="0"/>
              </a:rPr>
              <a:t>DE ORO (90-95%)</a:t>
            </a:r>
          </a:p>
        </p:txBody>
      </p:sp>
      <p:sp>
        <p:nvSpPr>
          <p:cNvPr id="8" name="7 Elipse"/>
          <p:cNvSpPr/>
          <p:nvPr/>
        </p:nvSpPr>
        <p:spPr>
          <a:xfrm>
            <a:off x="1403648" y="4437112"/>
            <a:ext cx="2376264" cy="792088"/>
          </a:xfrm>
          <a:prstGeom prst="ellipse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7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67544" y="692696"/>
            <a:ext cx="7954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chemeClr val="tx2"/>
                </a:solidFill>
                <a:latin typeface="Comic Sans MS" pitchFamily="66" charset="0"/>
              </a:rPr>
              <a:t>SVA Neonatal. MINUTO </a:t>
            </a:r>
            <a:r>
              <a:rPr lang="es-ES" sz="2800" b="1" u="sng" dirty="0">
                <a:solidFill>
                  <a:schemeClr val="tx2"/>
                </a:solidFill>
                <a:latin typeface="Comic Sans MS" pitchFamily="66" charset="0"/>
              </a:rPr>
              <a:t>DE ORO (90-95%)</a:t>
            </a:r>
          </a:p>
        </p:txBody>
      </p:sp>
    </p:spTree>
    <p:extLst>
      <p:ext uri="{BB962C8B-B14F-4D97-AF65-F5344CB8AC3E}">
        <p14:creationId xmlns:p14="http://schemas.microsoft.com/office/powerpoint/2010/main" val="17357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2344"/>
          </a:xfrm>
        </p:spPr>
        <p:txBody>
          <a:bodyPr>
            <a:normAutofit/>
          </a:bodyPr>
          <a:lstStyle/>
          <a:p>
            <a:r>
              <a:rPr lang="es-ES" sz="4000" b="1" u="sng" dirty="0" smtClean="0">
                <a:latin typeface="Comic Sans MS" pitchFamily="66" charset="0"/>
              </a:rPr>
              <a:t>VENTILAR (SpO2, ECG?)</a:t>
            </a:r>
            <a:endParaRPr lang="es-ES" sz="4000" b="1" u="sng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Indicaciones:</a:t>
            </a:r>
          </a:p>
          <a:p>
            <a:pPr marL="365760" lvl="1" indent="0">
              <a:buClr>
                <a:schemeClr val="tx2"/>
              </a:buClr>
              <a:buNone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- 1er minuto.</a:t>
            </a:r>
          </a:p>
          <a:p>
            <a:pPr marL="365760" lvl="1" indent="0">
              <a:buClr>
                <a:schemeClr val="tx2"/>
              </a:buClr>
              <a:buNone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 FC &lt; 100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lpm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gasping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/apnea</a:t>
            </a: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Dispositivo:</a:t>
            </a:r>
          </a:p>
          <a:p>
            <a:pPr marL="365760" lvl="1" indent="0">
              <a:buClr>
                <a:schemeClr val="tx2"/>
              </a:buClr>
              <a:buNone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</a:t>
            </a: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Bolsa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autoinflable</a:t>
            </a: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Parámetros:</a:t>
            </a:r>
          </a:p>
          <a:p>
            <a:pPr marL="365760" lvl="1" indent="0">
              <a:buClr>
                <a:schemeClr val="tx2"/>
              </a:buClr>
              <a:buNone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 FiO2 inicial 0,21 (RNT)</a:t>
            </a:r>
          </a:p>
          <a:p>
            <a:pPr marL="365760" lvl="1" indent="0">
              <a:buClr>
                <a:schemeClr val="tx2"/>
              </a:buClr>
              <a:buNone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 FR 40 (RNT) - 60 (RNPT)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lpm</a:t>
            </a: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Monitorización:</a:t>
            </a:r>
          </a:p>
          <a:p>
            <a:pPr marL="365760" lvl="1" indent="0">
              <a:buClr>
                <a:schemeClr val="tx2"/>
              </a:buClr>
              <a:buNone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Pulsioxímetro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preductal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</a:t>
            </a:r>
          </a:p>
          <a:p>
            <a:pPr marL="365760" lvl="1" indent="0">
              <a:buClr>
                <a:schemeClr val="tx2"/>
              </a:buClr>
              <a:buNone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 FC y respiración / 30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seg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3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16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" y="683152"/>
            <a:ext cx="8856734" cy="584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" y="3212976"/>
            <a:ext cx="417621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50336"/>
          </a:xfrm>
        </p:spPr>
        <p:txBody>
          <a:bodyPr>
            <a:normAutofit/>
          </a:bodyPr>
          <a:lstStyle/>
          <a:p>
            <a:r>
              <a:rPr lang="es-ES" sz="3600" b="1" u="sng" dirty="0" smtClean="0">
                <a:latin typeface="Comic Sans MS" pitchFamily="66" charset="0"/>
              </a:rPr>
              <a:t>VENTILACIÓN:</a:t>
            </a:r>
            <a:endParaRPr lang="es-ES" sz="3600" b="1" u="sng" dirty="0">
              <a:latin typeface="Comic Sans MS" pitchFamily="66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17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6766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76478"/>
            <a:ext cx="7200800" cy="227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74441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5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2344"/>
          </a:xfrm>
        </p:spPr>
        <p:txBody>
          <a:bodyPr>
            <a:normAutofit/>
          </a:bodyPr>
          <a:lstStyle/>
          <a:p>
            <a:r>
              <a:rPr lang="es-ES" sz="4400" b="1" u="sng" dirty="0" smtClean="0">
                <a:latin typeface="Comic Sans MS" pitchFamily="66" charset="0"/>
              </a:rPr>
              <a:t>Ventilación efectiva?</a:t>
            </a:r>
            <a:endParaRPr lang="es-ES" sz="4400" b="1" u="sng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600" b="1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AUMENTO de la FC.</a:t>
            </a:r>
          </a:p>
          <a:p>
            <a:r>
              <a:rPr lang="es-ES" sz="36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Movilidad torácica adecuada.</a:t>
            </a:r>
          </a:p>
          <a:p>
            <a:r>
              <a:rPr lang="es-ES" sz="36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Auscultación simétrica.</a:t>
            </a:r>
          </a:p>
          <a:p>
            <a:endParaRPr lang="es-ES" dirty="0"/>
          </a:p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(Si ventilación &gt; 2 min, colocar SOG tras estabilización).</a:t>
            </a:r>
            <a:endParaRPr lang="es-ES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6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4478" y="476672"/>
            <a:ext cx="8229600" cy="722344"/>
          </a:xfrm>
        </p:spPr>
        <p:txBody>
          <a:bodyPr>
            <a:normAutofit/>
          </a:bodyPr>
          <a:lstStyle/>
          <a:p>
            <a:r>
              <a:rPr lang="es-ES" sz="4000" b="1" u="sng" dirty="0" smtClean="0">
                <a:latin typeface="Comic Sans MS" pitchFamily="66" charset="0"/>
              </a:rPr>
              <a:t>SVA NEONATAL. CPAP.</a:t>
            </a:r>
            <a:endParaRPr lang="es-ES" sz="4000" b="1" u="sng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19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9694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427984" y="4077072"/>
            <a:ext cx="2232248" cy="646331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DIFICULTAD RESPIRATORIA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779912" y="407707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omic Sans MS" pitchFamily="66" charset="0"/>
              </a:rPr>
              <a:t>NO</a:t>
            </a:r>
            <a:endParaRPr lang="es-ES" sz="1400" b="1" dirty="0">
              <a:latin typeface="Comic Sans MS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76056" y="314096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omic Sans MS" pitchFamily="66" charset="0"/>
              </a:rPr>
              <a:t>NO</a:t>
            </a:r>
            <a:endParaRPr lang="es-ES" sz="1400" b="1" dirty="0"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33764" y="494116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omic Sans MS" pitchFamily="66" charset="0"/>
              </a:rPr>
              <a:t>SI</a:t>
            </a:r>
            <a:endParaRPr lang="es-ES" sz="1400" b="1" dirty="0">
              <a:latin typeface="Comic Sans MS" pitchFamily="66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5796136" y="4869160"/>
            <a:ext cx="0" cy="576064"/>
          </a:xfrm>
          <a:prstGeom prst="straightConnector1">
            <a:avLst/>
          </a:prstGeom>
          <a:ln w="25400">
            <a:solidFill>
              <a:srgbClr val="03469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572000" y="5589240"/>
            <a:ext cx="2232248" cy="6463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Valorar CPAP</a:t>
            </a:r>
          </a:p>
          <a:p>
            <a:pPr algn="ctr"/>
            <a:r>
              <a:rPr lang="es-ES" b="1" dirty="0" smtClean="0">
                <a:latin typeface="Comic Sans MS" pitchFamily="66" charset="0"/>
              </a:rPr>
              <a:t>Monitorizar SpO2</a:t>
            </a:r>
            <a:endParaRPr lang="es-E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26976"/>
          </a:xfrm>
        </p:spPr>
        <p:txBody>
          <a:bodyPr/>
          <a:lstStyle/>
          <a:p>
            <a:r>
              <a:rPr lang="es-ES" b="1" u="sng" dirty="0" smtClean="0">
                <a:latin typeface="Comic Sans MS" pitchFamily="66" charset="0"/>
              </a:rPr>
              <a:t>TEMAS:</a:t>
            </a:r>
            <a:endParaRPr lang="es-ES" b="1" u="sng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581752"/>
          </a:xfrm>
        </p:spPr>
        <p:txBody>
          <a:bodyPr/>
          <a:lstStyle/>
          <a:p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Transición a la vida extrauterina.</a:t>
            </a:r>
          </a:p>
          <a:p>
            <a:r>
              <a:rPr lang="es-ES" sz="32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Valoración del recién nacido.</a:t>
            </a:r>
          </a:p>
          <a:p>
            <a:r>
              <a:rPr lang="es-ES" sz="32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Recursos materiales. </a:t>
            </a:r>
          </a:p>
          <a:p>
            <a:r>
              <a:rPr lang="es-ES" sz="32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SVA neonatal.</a:t>
            </a:r>
          </a:p>
          <a:p>
            <a:r>
              <a:rPr lang="es-ES" sz="32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Consideraciones éticas.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2AA5-5B72-4686-9B98-6B0BBF5E41BA}" type="datetime1">
              <a:rPr lang="es-ES" smtClean="0"/>
              <a:t>18/11/2021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9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es-ES" sz="4000" b="1" u="sng" dirty="0" smtClean="0">
                <a:latin typeface="Comic Sans MS" pitchFamily="66" charset="0"/>
              </a:rPr>
              <a:t>CPAP:</a:t>
            </a:r>
            <a:endParaRPr lang="es-ES" sz="4000" b="1" u="sng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2"/>
              </a:buClr>
            </a:pP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INDICACIONES:</a:t>
            </a:r>
          </a:p>
          <a:p>
            <a:pPr marL="365760" lvl="1" indent="0">
              <a:buClr>
                <a:schemeClr val="tx2"/>
              </a:buClr>
              <a:buNone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 Respiración espontánea y FC &gt; 100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lpm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pero con dificultad respiratoria.</a:t>
            </a:r>
          </a:p>
          <a:p>
            <a:pPr>
              <a:buClr>
                <a:schemeClr val="tx2"/>
              </a:buClr>
            </a:pP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DISPOSITIVO:</a:t>
            </a:r>
          </a:p>
          <a:p>
            <a:pPr marL="365760" lvl="1" indent="0">
              <a:buClr>
                <a:schemeClr val="tx2"/>
              </a:buClr>
              <a:buNone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</a:t>
            </a: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Monnal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T60 (Bebé).</a:t>
            </a:r>
          </a:p>
          <a:p>
            <a:pPr>
              <a:buClr>
                <a:schemeClr val="tx2"/>
              </a:buClr>
            </a:pP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INTERFASES: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Mascarilla.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Tubo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mononasal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PARÁMETROS: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FiO2 inicial 0,21.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PEEP 5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mmHg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MONITORIZACIÓN: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Pulsioxímetro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preductal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FC y respiración / 30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seg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20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59663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3456384" cy="513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2344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latin typeface="Comic Sans MS" pitchFamily="66" charset="0"/>
              </a:rPr>
              <a:t>Pasado el minuto de oro…</a:t>
            </a:r>
            <a:endParaRPr lang="es-ES" sz="4000" b="1" dirty="0">
              <a:latin typeface="Comic Sans MS" pitchFamily="66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21</a:t>
            </a:fld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8274"/>
            <a:ext cx="8568952" cy="501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31640" y="5085184"/>
            <a:ext cx="6984776" cy="1368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1331640" y="4221088"/>
            <a:ext cx="2952328" cy="1152128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30849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11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22</a:t>
            </a:fld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56" y="692696"/>
            <a:ext cx="83671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 rot="20335132">
            <a:off x="913052" y="133500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·</a:t>
            </a:r>
            <a:r>
              <a:rPr lang="es-ES" sz="7200" b="1" dirty="0" smtClean="0">
                <a:solidFill>
                  <a:srgbClr val="FF0000"/>
                </a:solidFill>
                <a:latin typeface="Comic Sans MS" pitchFamily="66" charset="0"/>
              </a:rPr>
              <a:t>30 segundos</a:t>
            </a:r>
            <a:endParaRPr lang="es-ES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43608" y="4221088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Comic Sans MS" pitchFamily="66" charset="0"/>
              </a:rPr>
              <a:t>Interrumpir maniobra si FC &lt; 100 (VENTILAR)</a:t>
            </a:r>
            <a:endParaRPr lang="es-ES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2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u="sng" dirty="0" smtClean="0">
                <a:latin typeface="Comic Sans MS" pitchFamily="66" charset="0"/>
              </a:rPr>
              <a:t>Mascarilla laríngea</a:t>
            </a:r>
            <a:endParaRPr lang="es-ES" sz="4000" b="1" u="sng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348880"/>
            <a:ext cx="8229600" cy="438912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INDICACIONES (&gt; 34 </a:t>
            </a:r>
            <a:r>
              <a:rPr lang="es-ES" b="1" dirty="0" err="1" smtClean="0">
                <a:solidFill>
                  <a:schemeClr val="tx2"/>
                </a:solidFill>
                <a:latin typeface="Comic Sans MS" pitchFamily="66" charset="0"/>
              </a:rPr>
              <a:t>sem</a:t>
            </a: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/&gt;2000gr).</a:t>
            </a:r>
          </a:p>
          <a:p>
            <a:pPr marL="0" indent="0">
              <a:buClr>
                <a:schemeClr val="tx2"/>
              </a:buClr>
              <a:buNone/>
            </a:pPr>
            <a:endParaRPr lang="es-E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708660" lvl="1" indent="-342900">
              <a:buFontTx/>
              <a:buChar char="-"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Ventilación con mascarilla facial inefectiva e IOT imposible.</a:t>
            </a:r>
          </a:p>
          <a:p>
            <a:pPr marL="708660" lvl="1" indent="-342900">
              <a:buFontTx/>
              <a:buChar char="-"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Alternativa a la IOT.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23</a:t>
            </a:fld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4127376" cy="25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3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24</a:t>
            </a:fld>
            <a:endParaRPr lang="es-ES"/>
          </a:p>
        </p:txBody>
      </p:sp>
      <p:pic>
        <p:nvPicPr>
          <p:cNvPr id="1026" name="Picture 2" descr="C:\Users\MARTA\Desktop\HERRERA 112\SESIONES HERRERA\IMG_20210603_104745 (2).jpg CHUL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0"/>
            <a:ext cx="9144000" cy="68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6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25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115616" y="5445224"/>
            <a:ext cx="741682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971600" y="4648263"/>
            <a:ext cx="4392488" cy="1152128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44924"/>
            <a:ext cx="2308498" cy="154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04418"/>
            <a:ext cx="4176464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5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es-ES" b="1" u="sng" dirty="0" smtClean="0">
                <a:latin typeface="Comic Sans MS" pitchFamily="66" charset="0"/>
              </a:rPr>
              <a:t>SVA Neonatal. Compresiones</a:t>
            </a:r>
            <a:endParaRPr lang="es-ES" b="1" u="sng" dirty="0">
              <a:latin typeface="Comic Sans MS" pitchFamily="66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26</a:t>
            </a:fld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06489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5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27</a:t>
            </a:fld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38234"/>
            <a:ext cx="8352927" cy="461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1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28</a:t>
            </a:fld>
            <a:endParaRPr lang="es-E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24936" cy="563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1475656" y="5229200"/>
            <a:ext cx="2952328" cy="1008112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4427984" y="5229200"/>
            <a:ext cx="3888432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57200"/>
            <a:ext cx="216024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692696"/>
            <a:ext cx="3744416" cy="44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29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29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98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2278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 smtClean="0">
                <a:latin typeface="Comic Sans MS" pitchFamily="66" charset="0"/>
              </a:rPr>
              <a:t>TRANSICIÓN A LA VIDA EXTRAUTERINA</a:t>
            </a:r>
            <a:endParaRPr lang="es-ES" sz="4000" b="1" u="sng" dirty="0">
              <a:latin typeface="Comic Sans MS" pitchFamily="66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</a:t>
            </a:fld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11560" y="2142148"/>
            <a:ext cx="77768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«INICIO RESPIRACIÓN y PINZAMIENTO CORDÓN UMBILICAL»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3491880" y="2744924"/>
            <a:ext cx="151216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7776864" cy="255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30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226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31</a:t>
            </a:fld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060"/>
            <a:ext cx="8385869" cy="603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612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32</a:t>
            </a:fld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2493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871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35280" cy="722344"/>
          </a:xfrm>
        </p:spPr>
        <p:txBody>
          <a:bodyPr>
            <a:noAutofit/>
          </a:bodyPr>
          <a:lstStyle/>
          <a:p>
            <a:r>
              <a:rPr lang="es-ES" sz="4000" b="1" u="sng" dirty="0" smtClean="0">
                <a:latin typeface="Comic Sans MS" pitchFamily="66" charset="0"/>
              </a:rPr>
              <a:t>CUIDADOS POSTREANIMACIÓN</a:t>
            </a:r>
            <a:endParaRPr lang="es-ES" sz="4000" b="1" u="sng" dirty="0">
              <a:latin typeface="Comic Sans MS" pitchFamily="66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33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35280" cy="722344"/>
          </a:xfrm>
        </p:spPr>
        <p:txBody>
          <a:bodyPr>
            <a:noAutofit/>
          </a:bodyPr>
          <a:lstStyle/>
          <a:p>
            <a:r>
              <a:rPr lang="es-ES" sz="4000" b="1" u="sng" dirty="0" smtClean="0">
                <a:latin typeface="Comic Sans MS" pitchFamily="66" charset="0"/>
              </a:rPr>
              <a:t>CUIDADOS POSTREANIMACIÓN</a:t>
            </a:r>
            <a:endParaRPr lang="es-ES" sz="4000" b="1" u="sng" dirty="0">
              <a:latin typeface="Comic Sans MS" pitchFamily="66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34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u="sng" dirty="0" smtClean="0">
                <a:latin typeface="Comic Sans MS" pitchFamily="66" charset="0"/>
              </a:rPr>
              <a:t>CONSIDERACIONES ÉTICAS</a:t>
            </a:r>
            <a:endParaRPr lang="es-ES" b="1" u="sng" dirty="0">
              <a:latin typeface="Comic Sans MS" pitchFamily="66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35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41689" y="2055305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C00000"/>
                </a:solidFill>
                <a:latin typeface="Comic Sans MS" pitchFamily="66" charset="0"/>
              </a:rPr>
              <a:t>NO REANIMACIÓN</a:t>
            </a:r>
            <a:r>
              <a:rPr lang="es-ES" dirty="0" smtClean="0"/>
              <a:t>: </a:t>
            </a: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cuando la EG, peso o anomalías congénitas asocian alta probabilidad de muerte precoz o morbilidad inaceptable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39551" y="3501008"/>
            <a:ext cx="8064897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Comic Sans MS" pitchFamily="66" charset="0"/>
              </a:rPr>
              <a:t>&lt; 23 semanas, &lt; 400 mg, anencefalia, trisomías 13 ó 18 confirmadas, signos biológicos de muerte fetal.</a:t>
            </a:r>
            <a:endParaRPr lang="es-ES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4797152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Comic Sans MS" pitchFamily="66" charset="0"/>
              </a:rPr>
              <a:t>SUSPENDER RCP</a:t>
            </a:r>
            <a:r>
              <a:rPr lang="es-ES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s-ES" sz="2000" dirty="0" smtClean="0">
                <a:solidFill>
                  <a:schemeClr val="tx2"/>
                </a:solidFill>
                <a:latin typeface="Comic Sans MS" pitchFamily="66" charset="0"/>
              </a:rPr>
              <a:t>Confirmación patología incurable.</a:t>
            </a:r>
          </a:p>
          <a:p>
            <a:pPr marL="285750" indent="-285750">
              <a:buFontTx/>
              <a:buChar char="-"/>
            </a:pPr>
            <a:r>
              <a:rPr lang="es-ES" sz="2000" dirty="0" smtClean="0">
                <a:solidFill>
                  <a:schemeClr val="tx2"/>
                </a:solidFill>
                <a:latin typeface="Comic Sans MS" pitchFamily="66" charset="0"/>
              </a:rPr>
              <a:t>No respuesta (FC indetectable) tras haber realizado todos los pasos, aprox. 20 min.</a:t>
            </a:r>
            <a:endParaRPr lang="es-ES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36</a:t>
            </a:fld>
            <a:endParaRPr lang="es-E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24936" cy="563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1475656" y="5229200"/>
            <a:ext cx="2952328" cy="1008112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57200"/>
            <a:ext cx="216024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9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938368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>
                <a:latin typeface="Comic Sans MS" pitchFamily="66" charset="0"/>
              </a:rPr>
              <a:t>RN con LÍQUIDO AMNIÓTICO MECONIAL</a:t>
            </a:r>
            <a:endParaRPr lang="es-ES" sz="40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936104"/>
          </a:xfrm>
        </p:spPr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Aspirar SI OBSTRUCCIÓN TRAQUEAL POR LÍQUIDO MECONIAL ESPESO.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83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PNEUMOTÓRAX A TENSIÓN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2232248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  <a:latin typeface="Comic Sans MS" pitchFamily="66" charset="0"/>
              </a:rPr>
              <a:t>Frecuente en RN con VPP.</a:t>
            </a:r>
          </a:p>
          <a:p>
            <a:r>
              <a:rPr lang="es-ES" sz="3600" b="1" dirty="0" smtClean="0">
                <a:solidFill>
                  <a:srgbClr val="C00000"/>
                </a:solidFill>
                <a:latin typeface="Comic Sans MS" pitchFamily="66" charset="0"/>
              </a:rPr>
              <a:t>Punción 2º EIC LMC catéter 18-20G.</a:t>
            </a:r>
            <a:endParaRPr lang="es-ES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39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57200"/>
            <a:ext cx="2160240" cy="283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10952"/>
          </a:xfrm>
        </p:spPr>
        <p:txBody>
          <a:bodyPr>
            <a:normAutofit/>
          </a:bodyPr>
          <a:lstStyle/>
          <a:p>
            <a:pPr algn="ctr"/>
            <a:r>
              <a:rPr lang="es-ES" sz="4000" b="1" u="sng" dirty="0" smtClean="0">
                <a:latin typeface="Comic Sans MS" pitchFamily="66" charset="0"/>
              </a:rPr>
              <a:t>VALORACIÓN INICIAL DEL RN</a:t>
            </a:r>
            <a:endParaRPr lang="es-ES" sz="4000" b="1" u="sng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079496"/>
            <a:ext cx="6048672" cy="1637536"/>
          </a:xfrm>
          <a:solidFill>
            <a:schemeClr val="bg2">
              <a:lumMod val="25000"/>
            </a:schemeClr>
          </a:solidFill>
        </p:spPr>
        <p:txBody>
          <a:bodyPr>
            <a:normAutofit fontScale="92500"/>
          </a:bodyPr>
          <a:lstStyle/>
          <a:p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¿ES UN RN A TÉRMINO?.</a:t>
            </a:r>
          </a:p>
          <a:p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¿RESPIRA ó LLORA?.</a:t>
            </a:r>
          </a:p>
          <a:p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¿TIENE BUEN TONO MUSCULAR?</a:t>
            </a:r>
            <a:endParaRPr lang="es-ES" b="1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</a:t>
            </a:fld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4572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95536" y="472514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C00000"/>
                </a:solidFill>
                <a:latin typeface="Comic Sans MS" pitchFamily="66" charset="0"/>
              </a:rPr>
              <a:t>VALORACIÓN FETAL?</a:t>
            </a:r>
            <a:endParaRPr lang="es-ES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40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24936" cy="482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0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8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s-ES" sz="4000" b="1" u="sng" dirty="0" smtClean="0">
                <a:latin typeface="Comic Sans MS" pitchFamily="66" charset="0"/>
              </a:rPr>
              <a:t>RECURSOS MATERIALES:</a:t>
            </a:r>
            <a:endParaRPr lang="es-ES" sz="4000" b="1" u="sng" dirty="0">
              <a:latin typeface="Comic Sans MS" pitchFamily="66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6004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MARTA\Desktop\HERRERA 112\SESIONES HERRERA\IMG_20210527_230202.jpgMONAL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744416" cy="247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lipse"/>
          <p:cNvSpPr/>
          <p:nvPr/>
        </p:nvSpPr>
        <p:spPr>
          <a:xfrm>
            <a:off x="6660232" y="2852936"/>
            <a:ext cx="72008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8765"/>
            <a:ext cx="2942382" cy="363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MARTA\Desktop\HERRERA 112\SESIONES HERRERA\IMG_20210527_230134.jpgMONIT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4968552" cy="29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788024" y="3933056"/>
            <a:ext cx="792088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1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s-ES" sz="4000" b="1" u="sng" dirty="0" smtClean="0">
                <a:latin typeface="Comic Sans MS" pitchFamily="66" charset="0"/>
              </a:rPr>
              <a:t>RECURSOS MATERIALES:</a:t>
            </a:r>
            <a:endParaRPr lang="es-ES" sz="4000" b="1" u="sng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858000" cy="416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240360" cy="417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25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u="sng" dirty="0" smtClean="0">
                <a:latin typeface="Comic Sans MS" pitchFamily="66" charset="0"/>
              </a:rPr>
              <a:t>SVA NEONATAL</a:t>
            </a:r>
            <a:endParaRPr lang="es-ES" sz="4000" b="1" u="sng" dirty="0">
              <a:latin typeface="Comic Sans MS" pitchFamily="66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73159"/>
            <a:ext cx="4932039" cy="44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2304256" cy="148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31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</a:t>
            </a:fld>
            <a:endParaRPr lang="es-ES"/>
          </a:p>
        </p:txBody>
      </p:sp>
      <p:pic>
        <p:nvPicPr>
          <p:cNvPr id="6146" name="Picture 2" descr="C:\Users\MARTA\Desktop\HERRERA 112\SESIONES HERRERA\SVA RN 90-95%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1"/>
            <a:ext cx="8568952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71600" y="548680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u="sng" dirty="0" smtClean="0">
                <a:solidFill>
                  <a:schemeClr val="tx2"/>
                </a:solidFill>
                <a:latin typeface="Comic Sans MS" pitchFamily="66" charset="0"/>
              </a:rPr>
              <a:t>MINUTO DE ORO </a:t>
            </a:r>
            <a:r>
              <a:rPr lang="es-ES" sz="2400" b="1" u="sng" dirty="0" smtClean="0">
                <a:solidFill>
                  <a:schemeClr val="tx2"/>
                </a:solidFill>
                <a:latin typeface="Comic Sans MS" pitchFamily="66" charset="0"/>
              </a:rPr>
              <a:t>(90-95%)</a:t>
            </a:r>
            <a:endParaRPr lang="es-ES" sz="24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17" y="1556791"/>
            <a:ext cx="4461347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2088232" cy="148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8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EED2-44DE-4C06-843C-2BDA1BAEB0AA}" type="datetime1">
              <a:rPr lang="es-ES" smtClean="0"/>
              <a:t>18/11/2021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margilgal@gmail.com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</a:t>
            </a:fld>
            <a:endParaRPr lang="es-ES"/>
          </a:p>
        </p:txBody>
      </p:sp>
      <p:pic>
        <p:nvPicPr>
          <p:cNvPr id="7170" name="Picture 2" descr="C:\Users\MARTA\Desktop\HERRERA 112\SESIONES HERRERA\SVA RN 90-95% - copia.jpeg 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957593" cy="19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827584" y="980728"/>
            <a:ext cx="3312368" cy="43204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30" y="2837604"/>
            <a:ext cx="4428678" cy="350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1979712" y="1412776"/>
            <a:ext cx="864096" cy="216024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6" descr="C:\Users\MARTA\Desktop\HERRERA 112\SESIONES HERRERA\IMG_20210527_230134.jpgMONI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608512" cy="266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6156176" y="3714908"/>
            <a:ext cx="648072" cy="36004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46" y="1002557"/>
            <a:ext cx="4769842" cy="41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9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777</TotalTime>
  <Words>1162</Words>
  <Application>Microsoft Office PowerPoint</Application>
  <PresentationFormat>Presentación en pantalla (4:3)</PresentationFormat>
  <Paragraphs>272</Paragraphs>
  <Slides>41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Flujo</vt:lpstr>
      <vt:lpstr>ASISTENCIA A LA TRANSICIÓN Y REANIMACIÓN DEL RECIEN NACIDO.</vt:lpstr>
      <vt:lpstr>TEMAS:</vt:lpstr>
      <vt:lpstr>TRANSICIÓN A LA VIDA EXTRAUTERINA</vt:lpstr>
      <vt:lpstr>VALORACIÓN INICIAL DEL RN</vt:lpstr>
      <vt:lpstr>RECURSOS MATERIALES:</vt:lpstr>
      <vt:lpstr>RECURSOS MATERIALES:</vt:lpstr>
      <vt:lpstr>SVA NEONATAL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VENTILAR (SpO2, ECG?)</vt:lpstr>
      <vt:lpstr>Presentación de PowerPoint</vt:lpstr>
      <vt:lpstr>VENTILACIÓN:</vt:lpstr>
      <vt:lpstr>Ventilación efectiva?</vt:lpstr>
      <vt:lpstr>SVA NEONATAL. CPAP.</vt:lpstr>
      <vt:lpstr>CPAP:</vt:lpstr>
      <vt:lpstr>Pasado el minuto de oro…</vt:lpstr>
      <vt:lpstr>Presentación de PowerPoint</vt:lpstr>
      <vt:lpstr>Mascarilla laríngea</vt:lpstr>
      <vt:lpstr>Presentación de PowerPoint</vt:lpstr>
      <vt:lpstr>Presentación de PowerPoint</vt:lpstr>
      <vt:lpstr>SVA Neonatal. Compresiones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CUIDADOS POSTREANIMACIÓN</vt:lpstr>
      <vt:lpstr>CUIDADOS POSTREANIMACIÓN</vt:lpstr>
      <vt:lpstr>CONSIDERACIONES ÉTICAS</vt:lpstr>
      <vt:lpstr>Presentación de PowerPoint</vt:lpstr>
      <vt:lpstr>RN con LÍQUIDO AMNIÓTICO MECONIAL</vt:lpstr>
      <vt:lpstr>PNEUMOTÓRAX A TENSIÓN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GIL GALLEGO</dc:creator>
  <cp:lastModifiedBy>MARTA GIL GALLEGO</cp:lastModifiedBy>
  <cp:revision>41</cp:revision>
  <dcterms:created xsi:type="dcterms:W3CDTF">2021-05-27T15:46:36Z</dcterms:created>
  <dcterms:modified xsi:type="dcterms:W3CDTF">2021-11-19T00:03:30Z</dcterms:modified>
</cp:coreProperties>
</file>